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6" r:id="rId4"/>
  </p:sldMasterIdLst>
  <p:notesMasterIdLst>
    <p:notesMasterId r:id="rId20"/>
  </p:notesMasterIdLst>
  <p:handoutMasterIdLst>
    <p:handoutMasterId r:id="rId21"/>
  </p:handoutMasterIdLst>
  <p:sldIdLst>
    <p:sldId id="1604" r:id="rId5"/>
    <p:sldId id="1605" r:id="rId6"/>
    <p:sldId id="1659" r:id="rId7"/>
    <p:sldId id="1662" r:id="rId8"/>
    <p:sldId id="1664" r:id="rId9"/>
    <p:sldId id="1669" r:id="rId10"/>
    <p:sldId id="1670" r:id="rId11"/>
    <p:sldId id="1666" r:id="rId12"/>
    <p:sldId id="1673" r:id="rId13"/>
    <p:sldId id="1674" r:id="rId14"/>
    <p:sldId id="1672" r:id="rId15"/>
    <p:sldId id="1671" r:id="rId16"/>
    <p:sldId id="1607" r:id="rId17"/>
    <p:sldId id="1585" r:id="rId18"/>
    <p:sldId id="1577"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604"/>
          </p14:sldIdLst>
        </p14:section>
        <p14:section name="Bots in Microsoft Teams" id="{C1833203-BC3A-4086-AB2B-1D8E5FAD7E36}">
          <p14:sldIdLst>
            <p14:sldId id="1605"/>
            <p14:sldId id="1659"/>
            <p14:sldId id="1662"/>
            <p14:sldId id="1664"/>
            <p14:sldId id="1669"/>
            <p14:sldId id="1670"/>
            <p14:sldId id="1666"/>
            <p14:sldId id="1673"/>
            <p14:sldId id="1674"/>
            <p14:sldId id="1672"/>
            <p14:sldId id="1671"/>
          </p14:sldIdLst>
        </p14:section>
        <p14:section name="Summary" id="{6333EB41-E776-48D8-BADF-9940AAE0BE2E}">
          <p14:sldIdLst>
            <p14:sldId id="1607"/>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1" autoAdjust="0"/>
    <p:restoredTop sz="86410" autoAdjust="0"/>
  </p:normalViewPr>
  <p:slideViewPr>
    <p:cSldViewPr snapToGrid="0">
      <p:cViewPr varScale="1">
        <p:scale>
          <a:sx n="109" d="100"/>
          <a:sy n="109" d="100"/>
        </p:scale>
        <p:origin x="2352" y="78"/>
      </p:cViewPr>
      <p:guideLst/>
    </p:cSldViewPr>
  </p:slideViewPr>
  <p:outlineViewPr>
    <p:cViewPr>
      <p:scale>
        <a:sx n="33" d="100"/>
        <a:sy n="33" d="100"/>
      </p:scale>
      <p:origin x="0" y="-2090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10/8/2018 5:30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10/8/2018 5:30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801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10/8/2018 5:39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8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355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81068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111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6867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10/8/2018 5:30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7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10/8/2018 5:30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27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247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720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10/8/2018 5:30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0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10/8/2018 5:30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041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116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952498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9646133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6C9A175-CDC3-4DFC-92BC-9C337F612FEA}"/>
              </a:ext>
            </a:extLst>
          </p:cNvPr>
          <p:cNvSpPr>
            <a:spLocks noGrp="1"/>
          </p:cNvSpPr>
          <p:nvPr>
            <p:ph type="body" sz="quarter" idx="11" hasCustomPrompt="1"/>
          </p:nvPr>
        </p:nvSpPr>
        <p:spPr>
          <a:xfrm>
            <a:off x="464365" y="2853531"/>
            <a:ext cx="5318898" cy="927562"/>
          </a:xfrm>
        </p:spPr>
        <p:txBody>
          <a:bodyPr lIns="0" tIns="0" rIns="0" bIns="0"/>
          <a:lstStyle>
            <a:lvl1pPr marL="0" indent="0">
              <a:lnSpc>
                <a:spcPct val="150000"/>
              </a:lnSpc>
              <a:buNone/>
              <a:defRPr kumimoji="0" lang="en-US" sz="2000" b="0" i="0" u="none" strike="noStrike" kern="1200" cap="none" spc="-50" normalizeH="0" baseline="0" dirty="0" smtClean="0">
                <a:ln>
                  <a:noFill/>
                </a:ln>
                <a:solidFill>
                  <a:srgbClr val="D83B01"/>
                </a:solidFill>
                <a:effectLst/>
                <a:uLnTx/>
                <a:uFillTx/>
                <a:latin typeface="Segoe UI Semibold"/>
                <a:ea typeface="+mn-ea"/>
                <a:cs typeface="+mn-cs"/>
              </a:defRPr>
            </a:lvl1pPr>
            <a:lvl5pPr>
              <a:defRPr/>
            </a:lvl5pPr>
          </a:lstStyle>
          <a:p>
            <a:pPr lvl="0"/>
            <a:r>
              <a:rPr lang="en-US" dirty="0"/>
              <a:t>Section contents</a:t>
            </a:r>
          </a:p>
          <a:p>
            <a:pPr lvl="0"/>
            <a:r>
              <a:rPr lang="en-US" dirty="0"/>
              <a:t>Single-level only</a:t>
            </a:r>
          </a:p>
        </p:txBody>
      </p:sp>
      <p:sp>
        <p:nvSpPr>
          <p:cNvPr id="36" name="Title 35"/>
          <p:cNvSpPr>
            <a:spLocks noGrp="1"/>
          </p:cNvSpPr>
          <p:nvPr>
            <p:ph type="title" hasCustomPrompt="1"/>
          </p:nvPr>
        </p:nvSpPr>
        <p:spPr>
          <a:xfrm>
            <a:off x="465138" y="899478"/>
            <a:ext cx="5317353" cy="1155746"/>
          </a:xfrm>
          <a:noFill/>
        </p:spPr>
        <p:txBody>
          <a:bodyPr vert="horz" wrap="square" lIns="0" tIns="0" rIns="0" bIns="0" rtlCol="0" anchor="b" anchorCtr="0">
            <a:noAutofit/>
          </a:bodyPr>
          <a:lstStyle>
            <a:lvl1pPr>
              <a:defRPr lang="en-US" sz="2800" spc="-50" baseline="0" dirty="0">
                <a:solidFill>
                  <a:schemeClr val="bg1"/>
                </a:solidFill>
              </a:defRPr>
            </a:lvl1pPr>
          </a:lstStyle>
          <a:p>
            <a:pPr marL="0" lvl="0">
              <a:lnSpc>
                <a:spcPts val="5600"/>
              </a:lnSpc>
            </a:pPr>
            <a:r>
              <a:rPr lang="en-US" dirty="0"/>
              <a:t>Section title</a:t>
            </a:r>
          </a:p>
        </p:txBody>
      </p:sp>
      <p:sp>
        <p:nvSpPr>
          <p:cNvPr id="4" name="Picture Placeholder 3">
            <a:extLst>
              <a:ext uri="{FF2B5EF4-FFF2-40B4-BE49-F238E27FC236}">
                <a16:creationId xmlns:a16="http://schemas.microsoft.com/office/drawing/2014/main" id="{7D70EA89-09F5-4491-8E79-28175E73B1D5}"/>
              </a:ext>
            </a:extLst>
          </p:cNvPr>
          <p:cNvSpPr>
            <a:spLocks noGrp="1"/>
          </p:cNvSpPr>
          <p:nvPr>
            <p:ph type="pic" sz="quarter" idx="10"/>
          </p:nvPr>
        </p:nvSpPr>
        <p:spPr>
          <a:xfrm>
            <a:off x="6218238" y="0"/>
            <a:ext cx="6218237" cy="6994525"/>
          </a:xfrm>
        </p:spPr>
        <p:txBody>
          <a:bodyPr/>
          <a:lstStyle/>
          <a:p>
            <a:r>
              <a:rPr lang="en-US"/>
              <a:t>Click icon to add picture</a:t>
            </a:r>
            <a:endParaRPr lang="en-US" dirty="0"/>
          </a:p>
        </p:txBody>
      </p:sp>
    </p:spTree>
    <p:extLst>
      <p:ext uri="{BB962C8B-B14F-4D97-AF65-F5344CB8AC3E}">
        <p14:creationId xmlns:p14="http://schemas.microsoft.com/office/powerpoint/2010/main" val="1692721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0114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86941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3268201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951816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623936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7538613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080808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8505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900378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2906697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7450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52504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02112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056907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221584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12421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234127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9488766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8399447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584617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260006504"/>
      </p:ext>
    </p:extLst>
  </p:cSld>
  <p:clrMap bg1="lt1" tx1="dk1" bg2="lt2" tx2="dk2" accent1="accent1" accent2="accent2" accent3="accent3" accent4="accent4" accent5="accent5" accent6="accent6" hlink="hlink" folHlink="folHlink"/>
  <p:sldLayoutIdLst>
    <p:sldLayoutId id="2147484577"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Microsoft Teams Developer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Bots, Messaging Extensions and Cards</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653087" cy="2539157"/>
          </a:xfrm>
        </p:spPr>
        <p:txBody>
          <a:bodyPr/>
          <a:lstStyle/>
          <a:p>
            <a:r>
              <a:rPr lang="en-US" sz="2000" dirty="0">
                <a:latin typeface="+mj-lt"/>
              </a:rPr>
              <a:t>Teams client will handle file selection and storage </a:t>
            </a:r>
          </a:p>
          <a:p>
            <a:r>
              <a:rPr lang="en-US" sz="1600" b="0" dirty="0">
                <a:solidFill>
                  <a:schemeClr val="tx1"/>
                </a:solidFill>
              </a:rPr>
              <a:t>Handles scenario User -&gt; Bot</a:t>
            </a:r>
          </a:p>
          <a:p>
            <a:endParaRPr lang="en-US" sz="1600" b="0" dirty="0">
              <a:solidFill>
                <a:schemeClr val="tx1"/>
              </a:solidFill>
            </a:endParaRPr>
          </a:p>
          <a:p>
            <a:r>
              <a:rPr lang="en-US" sz="2000" dirty="0">
                <a:latin typeface="+mj-lt"/>
              </a:rPr>
              <a:t>bots node</a:t>
            </a:r>
          </a:p>
          <a:p>
            <a:r>
              <a:rPr lang="en-US" sz="1600" b="0" dirty="0" err="1">
                <a:solidFill>
                  <a:schemeClr val="tx1"/>
                </a:solidFill>
              </a:rPr>
              <a:t>supportsFiles</a:t>
            </a:r>
            <a:r>
              <a:rPr lang="en-US" sz="1600" b="0" dirty="0">
                <a:solidFill>
                  <a:schemeClr val="tx1"/>
                </a:solidFill>
              </a:rPr>
              <a:t> property</a:t>
            </a:r>
          </a:p>
          <a:p>
            <a:pPr marL="285750" indent="-285750">
              <a:buFont typeface="Arial" panose="020B0604020202020204" pitchFamily="34" charset="0"/>
              <a:buChar char="•"/>
            </a:pPr>
            <a:endParaRPr lang="en-US" sz="1600"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738" y="1176126"/>
            <a:ext cx="5653087" cy="2295628"/>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8465041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9BE48-D70B-44E6-A482-E8A026B9E682}"/>
              </a:ext>
            </a:extLst>
          </p:cNvPr>
          <p:cNvSpPr>
            <a:spLocks noGrp="1"/>
          </p:cNvSpPr>
          <p:nvPr>
            <p:ph type="title"/>
          </p:nvPr>
        </p:nvSpPr>
        <p:spPr/>
        <p:txBody>
          <a:bodyPr/>
          <a:lstStyle/>
          <a:p>
            <a:r>
              <a:rPr lang="en-US" dirty="0"/>
              <a:t>Send and Receive files</a:t>
            </a:r>
          </a:p>
        </p:txBody>
      </p:sp>
      <p:sp>
        <p:nvSpPr>
          <p:cNvPr id="3" name="Text Placeholder 2">
            <a:extLst>
              <a:ext uri="{FF2B5EF4-FFF2-40B4-BE49-F238E27FC236}">
                <a16:creationId xmlns:a16="http://schemas.microsoft.com/office/drawing/2014/main" id="{FEE8641D-1C15-4EDB-830A-66EB00D5767C}"/>
              </a:ext>
            </a:extLst>
          </p:cNvPr>
          <p:cNvSpPr>
            <a:spLocks noGrp="1"/>
          </p:cNvSpPr>
          <p:nvPr>
            <p:ph type="body" sz="quarter" idx="10"/>
          </p:nvPr>
        </p:nvSpPr>
        <p:spPr/>
        <p:txBody>
          <a:bodyPr/>
          <a:lstStyle/>
          <a:p>
            <a:r>
              <a:rPr lang="en-US" dirty="0"/>
              <a:t>Use the Microsoft Graph API</a:t>
            </a:r>
          </a:p>
        </p:txBody>
      </p:sp>
      <p:sp>
        <p:nvSpPr>
          <p:cNvPr id="4" name="Text Placeholder 3">
            <a:extLst>
              <a:ext uri="{FF2B5EF4-FFF2-40B4-BE49-F238E27FC236}">
                <a16:creationId xmlns:a16="http://schemas.microsoft.com/office/drawing/2014/main" id="{1A8E6DF8-E3BD-4C1B-B1CE-C2A8F9917AAF}"/>
              </a:ext>
            </a:extLst>
          </p:cNvPr>
          <p:cNvSpPr>
            <a:spLocks noGrp="1"/>
          </p:cNvSpPr>
          <p:nvPr>
            <p:ph type="body" sz="quarter" idx="11"/>
          </p:nvPr>
        </p:nvSpPr>
        <p:spPr/>
        <p:txBody>
          <a:bodyPr/>
          <a:lstStyle/>
          <a:p>
            <a:r>
              <a:rPr lang="en-US" dirty="0"/>
              <a:t>Use the Teams Bot API</a:t>
            </a:r>
          </a:p>
        </p:txBody>
      </p:sp>
      <p:sp>
        <p:nvSpPr>
          <p:cNvPr id="5" name="Text Placeholder 4">
            <a:extLst>
              <a:ext uri="{FF2B5EF4-FFF2-40B4-BE49-F238E27FC236}">
                <a16:creationId xmlns:a16="http://schemas.microsoft.com/office/drawing/2014/main" id="{8BC9BAA2-567B-4592-A811-0A3D4950DD4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5E1AF6A-29C4-4958-99CA-9D02C14F7FE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902846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800" dirty="0"/>
              <a:t>Sending and Receiving files</a:t>
            </a:r>
            <a:endParaRPr lang="en-US" dirty="0"/>
          </a:p>
        </p:txBody>
      </p:sp>
    </p:spTree>
    <p:extLst>
      <p:ext uri="{BB962C8B-B14F-4D97-AF65-F5344CB8AC3E}">
        <p14:creationId xmlns:p14="http://schemas.microsoft.com/office/powerpoint/2010/main" val="620965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8B4F71F-722E-0D4C-A626-84AEA9D8F433}"/>
              </a:ext>
            </a:extLst>
          </p:cNvPr>
          <p:cNvSpPr>
            <a:spLocks noGrp="1"/>
          </p:cNvSpPr>
          <p:nvPr>
            <p:ph type="body" sz="quarter" idx="10"/>
          </p:nvPr>
        </p:nvSpPr>
        <p:spPr>
          <a:xfrm>
            <a:off x="465138" y="1919804"/>
            <a:ext cx="11533187" cy="312137"/>
          </a:xfrm>
        </p:spPr>
        <p:txBody>
          <a:bodyPr/>
          <a:lstStyle/>
          <a:p>
            <a:r>
              <a:rPr lang="en-US" sz="2800" dirty="0">
                <a:latin typeface="+mj-lt"/>
              </a:rPr>
              <a:t>Summary</a:t>
            </a:r>
          </a:p>
        </p:txBody>
      </p:sp>
      <p:sp>
        <p:nvSpPr>
          <p:cNvPr id="11" name="Text Placeholder 10">
            <a:extLst>
              <a:ext uri="{FF2B5EF4-FFF2-40B4-BE49-F238E27FC236}">
                <a16:creationId xmlns:a16="http://schemas.microsoft.com/office/drawing/2014/main" id="{F880B774-B6D1-054D-98F4-8D2E128502A2}"/>
              </a:ext>
            </a:extLst>
          </p:cNvPr>
          <p:cNvSpPr>
            <a:spLocks noGrp="1"/>
          </p:cNvSpPr>
          <p:nvPr>
            <p:ph type="body" sz="quarter" idx="11"/>
          </p:nvPr>
        </p:nvSpPr>
        <p:spPr>
          <a:xfrm>
            <a:off x="465138" y="3214124"/>
            <a:ext cx="11533187" cy="1062150"/>
          </a:xfrm>
        </p:spPr>
        <p:txBody>
          <a:bodyPr vert="horz" wrap="square" lIns="0" tIns="0" rIns="0" bIns="0" rtlCol="0">
            <a:spAutoFit/>
          </a:bodyPr>
          <a:lstStyle/>
          <a:p>
            <a:pPr>
              <a:lnSpc>
                <a:spcPct val="150000"/>
              </a:lnSpc>
              <a:spcBef>
                <a:spcPts val="1800"/>
              </a:spcBef>
            </a:pPr>
            <a:r>
              <a:rPr lang="en-US" sz="1600" b="0" dirty="0">
                <a:solidFill>
                  <a:srgbClr val="2F2F2F"/>
                </a:solidFill>
                <a:latin typeface="Segoe UI Semibold"/>
              </a:rPr>
              <a:t>Conversations</a:t>
            </a:r>
            <a:br>
              <a:rPr lang="en-US" sz="1600" b="0" dirty="0">
                <a:solidFill>
                  <a:srgbClr val="2F2F2F"/>
                </a:solidFill>
                <a:latin typeface="Segoe UI Semibold"/>
              </a:rPr>
            </a:br>
            <a:r>
              <a:rPr lang="en-US" sz="1600" b="0" dirty="0">
                <a:solidFill>
                  <a:srgbClr val="2F2F2F"/>
                </a:solidFill>
                <a:latin typeface="Segoe UI Semibold"/>
              </a:rPr>
              <a:t>Notification-Only Bots</a:t>
            </a:r>
            <a:br>
              <a:rPr lang="en-US" sz="1600" b="0" dirty="0">
                <a:solidFill>
                  <a:srgbClr val="2F2F2F"/>
                </a:solidFill>
                <a:latin typeface="Segoe UI Semibold"/>
              </a:rPr>
            </a:br>
            <a:r>
              <a:rPr lang="en-US" sz="1600" b="0" dirty="0">
                <a:solidFill>
                  <a:srgbClr val="2F2F2F"/>
                </a:solidFill>
                <a:latin typeface="Segoe UI Semibold"/>
              </a:rPr>
              <a:t>Sending and Receiving Files (Preview)</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spcBef>
                <a:spcPts val="1200"/>
              </a:spcBef>
            </a:pPr>
            <a:r>
              <a:rPr lang="en-US" sz="2000" dirty="0"/>
              <a:t>Conversations</a:t>
            </a:r>
          </a:p>
          <a:p>
            <a:pPr>
              <a:spcBef>
                <a:spcPts val="1200"/>
              </a:spcBef>
            </a:pPr>
            <a:r>
              <a:rPr lang="en-US" sz="2000" dirty="0"/>
              <a:t>Notification-Only Bots</a:t>
            </a:r>
          </a:p>
          <a:p>
            <a:pPr>
              <a:spcBef>
                <a:spcPts val="1200"/>
              </a:spcBef>
            </a:pPr>
            <a:r>
              <a:rPr lang="en-US" sz="2000" dirty="0"/>
              <a:t>Sending and Receiving Files (Preview)</a:t>
            </a:r>
          </a:p>
          <a:p>
            <a:pPr>
              <a:spcBef>
                <a:spcPts val="1200"/>
              </a:spcBef>
            </a:pPr>
            <a:r>
              <a:rPr lang="en-US" sz="2000" dirty="0"/>
              <a:t>DEMO</a:t>
            </a:r>
          </a:p>
        </p:txBody>
      </p:sp>
      <p:sp>
        <p:nvSpPr>
          <p:cNvPr id="4" name="Title 3"/>
          <p:cNvSpPr>
            <a:spLocks noGrp="1"/>
          </p:cNvSpPr>
          <p:nvPr>
            <p:ph type="title"/>
          </p:nvPr>
        </p:nvSpPr>
        <p:spPr/>
        <p:txBody>
          <a:bodyPr/>
          <a:lstStyle/>
          <a:p>
            <a:r>
              <a:rPr lang="en-US" sz="2800" dirty="0"/>
              <a:t>Bots in Microsoft Teams</a:t>
            </a:r>
          </a:p>
        </p:txBody>
      </p:sp>
      <p:sp>
        <p:nvSpPr>
          <p:cNvPr id="2" name="Picture Placeholder 1">
            <a:extLst>
              <a:ext uri="{FF2B5EF4-FFF2-40B4-BE49-F238E27FC236}">
                <a16:creationId xmlns:a16="http://schemas.microsoft.com/office/drawing/2014/main" id="{92602059-309C-416B-8268-70E165290427}"/>
              </a:ext>
            </a:extLst>
          </p:cNvPr>
          <p:cNvSpPr>
            <a:spLocks noGrp="1"/>
          </p:cNvSpPr>
          <p:nvPr>
            <p:ph type="pic" sz="quarter" idx="10"/>
          </p:nvPr>
        </p:nvSpPr>
        <p:spPr/>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0653135" cy="615553"/>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7" y="3054450"/>
            <a:ext cx="3480139" cy="1945020"/>
          </a:xfrm>
        </p:spPr>
        <p:txBody>
          <a:bodyPr/>
          <a:lstStyle/>
          <a:p>
            <a:r>
              <a:rPr lang="en-US" sz="2000" b="0" dirty="0">
                <a:latin typeface="+mj-lt"/>
              </a:rPr>
              <a:t>Teams</a:t>
            </a:r>
          </a:p>
          <a:p>
            <a:pPr marL="0" lvl="1" indent="0">
              <a:spcBef>
                <a:spcPts val="900"/>
              </a:spcBef>
              <a:buNone/>
            </a:pPr>
            <a:r>
              <a:rPr lang="en-US" sz="1600"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458495" y="3064030"/>
            <a:ext cx="3480140" cy="807913"/>
          </a:xfrm>
        </p:spPr>
        <p:txBody>
          <a:bodyPr/>
          <a:lstStyle/>
          <a:p>
            <a:r>
              <a:rPr lang="en-US" sz="2000" b="0" dirty="0">
                <a:latin typeface="+mj-lt"/>
              </a:rPr>
              <a:t>Personal</a:t>
            </a:r>
          </a:p>
          <a:p>
            <a:pPr marL="0" lvl="1" indent="0">
              <a:spcBef>
                <a:spcPts val="900"/>
              </a:spcBef>
              <a:buNone/>
            </a:pPr>
            <a:r>
              <a:rPr lang="en-US" sz="1600"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453" y="3054450"/>
            <a:ext cx="3483864" cy="1483355"/>
          </a:xfrm>
        </p:spPr>
        <p:txBody>
          <a:bodyPr/>
          <a:lstStyle/>
          <a:p>
            <a:r>
              <a:rPr lang="en-US" sz="2000" b="0" dirty="0">
                <a:latin typeface="+mj-lt"/>
              </a:rPr>
              <a:t>Group chat</a:t>
            </a:r>
          </a:p>
          <a:p>
            <a:pPr marL="0" lvl="1" indent="0">
              <a:spcBef>
                <a:spcPts val="900"/>
              </a:spcBef>
              <a:buNone/>
            </a:pPr>
            <a:r>
              <a:rPr lang="en-US" sz="1600" dirty="0"/>
              <a:t>Chat between a bot and two or more users. </a:t>
            </a:r>
          </a:p>
          <a:p>
            <a:pPr marL="0" lvl="1" indent="0">
              <a:spcBef>
                <a:spcPts val="900"/>
              </a:spcBef>
              <a:buNone/>
            </a:pPr>
            <a:r>
              <a:rPr lang="en-US" sz="1600" dirty="0"/>
              <a:t>(In developer preview – Sep 2018)</a:t>
            </a:r>
          </a:p>
        </p:txBody>
      </p:sp>
    </p:spTree>
    <p:extLst>
      <p:ext uri="{BB962C8B-B14F-4D97-AF65-F5344CB8AC3E}">
        <p14:creationId xmlns:p14="http://schemas.microsoft.com/office/powerpoint/2010/main" val="321629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35440712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923330"/>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3086358"/>
          </a:xfrm>
        </p:spPr>
        <p:txBody>
          <a:bodyPr/>
          <a:lstStyle/>
          <a:p>
            <a:r>
              <a:rPr lang="en-US" sz="1800"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2181366"/>
          </a:xfrm>
        </p:spPr>
        <p:txBody>
          <a:bodyPr/>
          <a:lstStyle/>
          <a:p>
            <a:r>
              <a:rPr lang="en-US" sz="1800"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7435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30777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1945020"/>
          </a:xfrm>
        </p:spPr>
        <p:txBody>
          <a:bodyPr/>
          <a:lstStyle/>
          <a:p>
            <a:r>
              <a:rPr lang="en-US" sz="1800" dirty="0"/>
              <a:t>Start Personal conversation</a:t>
            </a:r>
          </a:p>
          <a:p>
            <a:r>
              <a:rPr lang="en-US" b="0" dirty="0">
                <a:solidFill>
                  <a:schemeClr val="tx1"/>
                </a:solidFill>
                <a:latin typeface="+mj-lt"/>
              </a:rPr>
              <a:t>Must have user’s information cached</a:t>
            </a:r>
          </a:p>
          <a:p>
            <a:pPr marL="285750" indent="-285750">
              <a:buFont typeface="Arial" panose="020B0604020202020204" pitchFamily="34" charset="0"/>
              <a:buChar char="•"/>
            </a:pPr>
            <a:r>
              <a:rPr lang="en-US" b="0" dirty="0">
                <a:solidFill>
                  <a:schemeClr val="tx1"/>
                </a:solidFill>
                <a:latin typeface="+mj-lt"/>
              </a:rPr>
              <a:t>From team roster</a:t>
            </a:r>
          </a:p>
          <a:p>
            <a:pPr marL="285750" indent="-285750">
              <a:buFont typeface="Arial" panose="020B0604020202020204" pitchFamily="34" charset="0"/>
              <a:buChar char="•"/>
            </a:pPr>
            <a:r>
              <a:rPr lang="en-US" b="0" dirty="0">
                <a:solidFill>
                  <a:schemeClr val="tx1"/>
                </a:solidFill>
                <a:latin typeface="+mj-lt"/>
              </a:rPr>
              <a:t>From previous interaction with user</a:t>
            </a:r>
          </a:p>
          <a:p>
            <a:pPr marL="285750" indent="-285750">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3214598"/>
          </a:xfrm>
        </p:spPr>
        <p:txBody>
          <a:bodyPr/>
          <a:lstStyle/>
          <a:p>
            <a:r>
              <a:rPr lang="en-US" sz="1800" dirty="0"/>
              <a:t>Start Channel conversation</a:t>
            </a:r>
          </a:p>
          <a:p>
            <a:r>
              <a:rPr lang="en-US" b="0" dirty="0">
                <a:solidFill>
                  <a:schemeClr val="tx1"/>
                </a:solidFill>
                <a:latin typeface="+mj-lt"/>
              </a:rPr>
              <a:t>Must have channel information cached</a:t>
            </a:r>
          </a:p>
          <a:p>
            <a:pPr marL="285750" indent="-285750">
              <a:buFont typeface="Arial" panose="020B0604020202020204" pitchFamily="34" charset="0"/>
              <a:buChar char="•"/>
            </a:pPr>
            <a:r>
              <a:rPr lang="en-US" b="0" dirty="0">
                <a:solidFill>
                  <a:schemeClr val="tx1"/>
                </a:solidFill>
                <a:latin typeface="+mj-lt"/>
              </a:rPr>
              <a:t>From previous interaction in channel</a:t>
            </a:r>
          </a:p>
          <a:p>
            <a:pPr marL="285750" lvl="0" indent="-285750">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5750" indent="-285750">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5750" indent="-285750">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2265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139" y="2005456"/>
            <a:ext cx="4672346" cy="3570145"/>
          </a:xfrm>
        </p:spPr>
        <p:txBody>
          <a:bodyPr/>
          <a:lstStyle/>
          <a:p>
            <a:pPr>
              <a:spcBef>
                <a:spcPts val="1200"/>
              </a:spcBef>
            </a:pPr>
            <a:r>
              <a:rPr lang="en-US" sz="1600" dirty="0"/>
              <a:t>Optionally send personal chat messages into the feed as preview cards summarizing your app's activity. </a:t>
            </a:r>
          </a:p>
          <a:p>
            <a:pPr>
              <a:spcBef>
                <a:spcPts val="1200"/>
              </a:spcBef>
            </a:pPr>
            <a:r>
              <a:rPr lang="en-US" sz="1600" dirty="0"/>
              <a:t>Construct the message such that choosing the card navigates the user straight to the message or object that triggered the notification, such as an entity in a tab. </a:t>
            </a:r>
          </a:p>
          <a:p>
            <a:pPr>
              <a:spcBef>
                <a:spcPts val="1200"/>
              </a:spcBef>
            </a:pPr>
            <a:r>
              <a:rPr lang="en-US" sz="1600" dirty="0"/>
              <a:t>Must include Text and Summary properties</a:t>
            </a:r>
          </a:p>
          <a:p>
            <a:pPr>
              <a:spcBef>
                <a:spcPts val="1200"/>
              </a:spcBef>
            </a:pPr>
            <a:endParaRPr lang="en-US" sz="1600" b="0" dirty="0">
              <a:latin typeface="+mj-lt"/>
            </a:endParaRPr>
          </a:p>
          <a:p>
            <a:endParaRPr lang="en-US" sz="1800"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750" y="1958378"/>
            <a:ext cx="5471586" cy="307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37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653087" cy="3577903"/>
          </a:xfrm>
        </p:spPr>
        <p:txBody>
          <a:bodyPr/>
          <a:lstStyle/>
          <a:p>
            <a:r>
              <a:rPr lang="en-US" sz="2000" dirty="0">
                <a:latin typeface="+mj-lt"/>
              </a:rPr>
              <a:t>Bots can update the activity feed</a:t>
            </a:r>
          </a:p>
          <a:p>
            <a:r>
              <a:rPr lang="en-US" sz="1600" b="0" dirty="0">
                <a:solidFill>
                  <a:schemeClr val="tx1"/>
                </a:solidFill>
              </a:rPr>
              <a:t>If the sole purpose of the bot is to deliver notifications, consider a notification only bot.</a:t>
            </a:r>
          </a:p>
          <a:p>
            <a:endParaRPr lang="en-US" sz="1600" b="0" dirty="0">
              <a:solidFill>
                <a:schemeClr val="tx1"/>
              </a:solidFill>
            </a:endParaRPr>
          </a:p>
          <a:p>
            <a:pPr marL="285750" indent="-285750">
              <a:buFont typeface="Arial" panose="020B0604020202020204" pitchFamily="34" charset="0"/>
              <a:buChar char="•"/>
            </a:pPr>
            <a:r>
              <a:rPr lang="en-US" sz="1600" b="0" dirty="0">
                <a:solidFill>
                  <a:schemeClr val="tx1"/>
                </a:solidFill>
              </a:rPr>
              <a:t>Users cannot message your notification-only bot</a:t>
            </a:r>
          </a:p>
          <a:p>
            <a:pPr marL="285750" indent="-285750">
              <a:buFont typeface="Arial" panose="020B0604020202020204" pitchFamily="34" charset="0"/>
              <a:buChar char="•"/>
            </a:pPr>
            <a:r>
              <a:rPr lang="en-US" sz="1600" b="0" dirty="0">
                <a:solidFill>
                  <a:schemeClr val="tx1"/>
                </a:solidFill>
              </a:rPr>
              <a:t>Users cannot @mention the bot</a:t>
            </a:r>
          </a:p>
          <a:p>
            <a:endParaRPr lang="en-US" sz="1600" b="0" dirty="0">
              <a:solidFill>
                <a:schemeClr val="tx1"/>
              </a:solidFill>
            </a:endParaRPr>
          </a:p>
          <a:p>
            <a:r>
              <a:rPr lang="en-US" sz="2000" dirty="0">
                <a:latin typeface="+mj-lt"/>
              </a:rPr>
              <a:t>bots node</a:t>
            </a:r>
          </a:p>
          <a:p>
            <a:r>
              <a:rPr lang="en-US" sz="1600" b="0" dirty="0" err="1">
                <a:solidFill>
                  <a:schemeClr val="tx1"/>
                </a:solidFill>
              </a:rPr>
              <a:t>isNotificationOnly</a:t>
            </a:r>
            <a:r>
              <a:rPr lang="en-US" sz="1600" b="0" dirty="0">
                <a:solidFill>
                  <a:schemeClr val="tx1"/>
                </a:solidFill>
              </a:rPr>
              <a:t> property</a:t>
            </a:r>
          </a:p>
          <a:p>
            <a:pPr marL="285750" indent="-285750">
              <a:buFont typeface="Arial" panose="020B0604020202020204" pitchFamily="34" charset="0"/>
              <a:buChar char="•"/>
            </a:pPr>
            <a:endParaRPr lang="en-US" sz="1600"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738" y="1176126"/>
            <a:ext cx="5653087" cy="2295628"/>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367472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30777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1252522"/>
          </a:xfrm>
        </p:spPr>
        <p:txBody>
          <a:bodyPr/>
          <a:lstStyle/>
          <a:p>
            <a:r>
              <a:rPr lang="en-US" sz="1800"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2175852"/>
          </a:xfrm>
        </p:spPr>
        <p:txBody>
          <a:bodyPr/>
          <a:lstStyle/>
          <a:p>
            <a:r>
              <a:rPr lang="en-US" sz="1800"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2124055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Microsoft</Company>
    <Project xmlns="c7dd7a47-5eb0-4219-9c75-8258c822be9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10" ma:contentTypeDescription="Create a new document." ma:contentTypeScope="" ma:versionID="ecbfddf28ebef71eabf927349142897c">
  <xsd:schema xmlns:xsd="http://www.w3.org/2001/XMLSchema" xmlns:xs="http://www.w3.org/2001/XMLSchema" xmlns:p="http://schemas.microsoft.com/office/2006/metadata/properties" xmlns:ns1="http://schemas.microsoft.com/sharepoint/v3" xmlns:ns2="c7dd7a47-5eb0-4219-9c75-8258c822be9e" xmlns:ns3="d45b19ae-4089-45ae-9b64-56170bda5b57" targetNamespace="http://schemas.microsoft.com/office/2006/metadata/properties" ma:root="true" ma:fieldsID="ed17469331ad65cfd8ce5a3277d70f34" ns1:_="" ns2:_="" ns3:_="">
    <xsd:import namespace="http://schemas.microsoft.com/sharepoint/v3"/>
    <xsd:import namespace="c7dd7a47-5eb0-4219-9c75-8258c822be9e"/>
    <xsd:import namespace="d45b19ae-4089-45ae-9b64-56170bda5b57"/>
    <xsd:element name="properties">
      <xsd:complexType>
        <xsd:sequence>
          <xsd:element name="documentManagement">
            <xsd:complexType>
              <xsd:all>
                <xsd:element ref="ns1:Company" minOccurs="0"/>
                <xsd:element ref="ns2:Project" minOccurs="0"/>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5b19ae-4089-45ae-9b64-56170bda5b5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d45b19ae-4089-45ae-9b64-56170bda5b57"/>
    <ds:schemaRef ds:uri="c7dd7a47-5eb0-4219-9c75-8258c822be9e"/>
    <ds:schemaRef ds:uri="http://www.w3.org/XML/1998/namespace"/>
  </ds:schemaRefs>
</ds:datastoreItem>
</file>

<file path=customXml/itemProps2.xml><?xml version="1.0" encoding="utf-8"?>
<ds:datastoreItem xmlns:ds="http://schemas.openxmlformats.org/officeDocument/2006/customXml" ds:itemID="{7D8D188F-F488-4ADF-812E-4D7B7FCCED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d45b19ae-4089-45ae-9b64-56170bda5b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Bots Messaging Extensions and Cards</Template>
  <TotalTime>21</TotalTime>
  <Words>1106</Words>
  <Application>Microsoft Office PowerPoint</Application>
  <PresentationFormat>Custom</PresentationFormat>
  <Paragraphs>158</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Consolas</vt:lpstr>
      <vt:lpstr>Segoe UI</vt:lpstr>
      <vt:lpstr>Segoe UI Light</vt:lpstr>
      <vt:lpstr>Segoe UI Semibold</vt:lpstr>
      <vt:lpstr>Wingdings</vt:lpstr>
      <vt:lpstr>1_Office 365 PPT Template - 2017</vt:lpstr>
      <vt:lpstr>Microsoft Teams Developer</vt:lpstr>
      <vt:lpstr>Bots in Microsoft Teams</vt:lpstr>
      <vt:lpstr>Conversations</vt:lpstr>
      <vt:lpstr>Bot Events in Microsoft Teams</vt:lpstr>
      <vt:lpstr>Teams Context</vt:lpstr>
      <vt:lpstr>Proactive Messaging</vt:lpstr>
      <vt:lpstr>Activity Feed</vt:lpstr>
      <vt:lpstr>Notification only bots</vt:lpstr>
      <vt:lpstr>Send and Receive file</vt:lpstr>
      <vt:lpstr>Enable send and receive</vt:lpstr>
      <vt:lpstr>Send and Receive files</vt:lpstr>
      <vt:lpstr>Demo Sending and Receiving files</vt:lpstr>
      <vt:lpstr>PowerPoint Presentation</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Developer</dc:title>
  <dc:subject>&lt;Speech title here&gt;</dc:subject>
  <dc:creator>Paul Schaeflein</dc:creator>
  <cp:keywords/>
  <dc:description>Template: Angela Powell; ZUM Communications
Formatting: 
Audience Type:</dc:description>
  <cp:lastModifiedBy>Paul Schaeflein</cp:lastModifiedBy>
  <cp:revision>4</cp:revision>
  <dcterms:created xsi:type="dcterms:W3CDTF">2018-10-01T21:10:29Z</dcterms:created>
  <dcterms:modified xsi:type="dcterms:W3CDTF">2018-10-08T22:42:13Z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0x0101006D61B4CFCB5D8D4A8E65D32A29D8DB3E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2017-10-06T07:27:59.6860687-07:00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